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5" r:id="rId3"/>
    <p:sldId id="266" r:id="rId4"/>
    <p:sldId id="289" r:id="rId5"/>
    <p:sldId id="312" r:id="rId6"/>
    <p:sldId id="291" r:id="rId7"/>
    <p:sldId id="292" r:id="rId8"/>
    <p:sldId id="294" r:id="rId9"/>
    <p:sldId id="296" r:id="rId10"/>
    <p:sldId id="295" r:id="rId11"/>
    <p:sldId id="297" r:id="rId12"/>
    <p:sldId id="298" r:id="rId13"/>
    <p:sldId id="299" r:id="rId14"/>
    <p:sldId id="300" r:id="rId15"/>
    <p:sldId id="301" r:id="rId16"/>
    <p:sldId id="303" r:id="rId17"/>
    <p:sldId id="304" r:id="rId18"/>
    <p:sldId id="305" r:id="rId19"/>
    <p:sldId id="306" r:id="rId20"/>
    <p:sldId id="307" r:id="rId21"/>
    <p:sldId id="311" r:id="rId22"/>
    <p:sldId id="308" r:id="rId23"/>
    <p:sldId id="309" r:id="rId24"/>
    <p:sldId id="310" r:id="rId25"/>
    <p:sldId id="278" r:id="rId26"/>
    <p:sldId id="279" r:id="rId27"/>
    <p:sldId id="313" r:id="rId28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Helvetica Light" panose="020B0604020202020204"/>
      <p:regular r:id="rId37"/>
    </p:embeddedFont>
    <p:embeddedFont>
      <p:font typeface="Helvetica Rounded" charset="0"/>
      <p:bold r:id="rId38"/>
    </p:embeddedFont>
    <p:embeddedFont>
      <p:font typeface="Port Lligat Sans" panose="020B0604020202020204" charset="0"/>
      <p:regular r:id="rId39"/>
    </p:embeddedFont>
    <p:embeddedFont>
      <p:font typeface="Product Sans" panose="020B060402020202020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0202"/>
    <a:srgbClr val="6F010C"/>
    <a:srgbClr val="CC0000"/>
    <a:srgbClr val="F4BEBE"/>
    <a:srgbClr val="FFFFFF"/>
    <a:srgbClr val="FFE5E5"/>
    <a:srgbClr val="C19898"/>
    <a:srgbClr val="251D24"/>
    <a:srgbClr val="D9D9D9"/>
    <a:srgbClr val="A78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>
      <p:cViewPr varScale="1">
        <p:scale>
          <a:sx n="82" d="100"/>
          <a:sy n="82" d="100"/>
        </p:scale>
        <p:origin x="706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7779849358175685E-4"/>
          <c:y val="0.29689497739793735"/>
          <c:w val="0.31528432440949017"/>
          <c:h val="0.532304503156948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072-4BEA-80BE-D5BA764730A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072-4BEA-80BE-D5BA764730A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072-4BEA-80BE-D5BA764730A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072-4BEA-80BE-D5BA764730A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072-4BEA-80BE-D5BA764730A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Sheet1!$G$6:$G$10</c:f>
              <c:strCache>
                <c:ptCount val="5"/>
                <c:pt idx="0">
                  <c:v>kehadiran</c:v>
                </c:pt>
                <c:pt idx="1">
                  <c:v>tugas</c:v>
                </c:pt>
                <c:pt idx="2">
                  <c:v>Kuis</c:v>
                </c:pt>
                <c:pt idx="3">
                  <c:v>UTP</c:v>
                </c:pt>
                <c:pt idx="4">
                  <c:v>UAP</c:v>
                </c:pt>
              </c:strCache>
            </c:strRef>
          </c:cat>
          <c:val>
            <c:numRef>
              <c:f>Sheet1!$H$6:$H$10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15</c:v>
                </c:pt>
                <c:pt idx="3">
                  <c:v>25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072-4BEA-80BE-D5BA764730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 Light" panose="020B0500000000000000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AACC8F-A51B-FD11-C58C-21D6B34DB1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1B8AB1-813E-5080-20F4-BA2455CD06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A4F8D-39C8-48DC-A1E2-850E85CBB852}" type="datetimeFigureOut">
              <a:rPr lang="en-ID" smtClean="0"/>
              <a:t>08/10/2023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651E8-C5B4-3EBB-0FE4-066382FF2A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A28ED2-9010-DF25-6495-4B6C31DF63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9D295E-66B8-4945-A46A-F18E71CA00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2787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79B29-E173-4E6F-A001-89A73F438419}" type="datetimeFigureOut">
              <a:rPr lang="en-ID" smtClean="0"/>
              <a:t>08/10/2023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C1D70-4297-4DF1-8F8B-90C74052C33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6600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9F6DF1B-C9C4-3DB7-8D6E-AC34C3EF4F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ED1A738-C1FB-2179-3FFE-0361AC5D45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25" y="412125"/>
            <a:ext cx="4147075" cy="6294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467CE49-203B-F6D1-315E-513458BB053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38378" y="-149826"/>
            <a:ext cx="6430518" cy="30869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E9DEEB5-B183-B89E-C6F7-4692B9E53D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744" y="3804122"/>
            <a:ext cx="4361294" cy="3285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2AC2C9-5D1D-0DC1-6951-7C04BA8B4AE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18" y="1086837"/>
            <a:ext cx="9443364" cy="46843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83A1D9-EEFF-1E93-1D1E-8EDC6BD96F6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0" y="1318303"/>
            <a:ext cx="8910320" cy="4195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560CA0-5150-BF25-17A3-EC9E76F18DB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87" y="1562100"/>
            <a:ext cx="1082105" cy="27925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24100" y="2298301"/>
            <a:ext cx="7658100" cy="2130488"/>
          </a:xfrm>
        </p:spPr>
        <p:txBody>
          <a:bodyPr anchor="ctr">
            <a:noAutofit/>
          </a:bodyPr>
          <a:lstStyle>
            <a:lvl1pPr algn="ctr">
              <a:defRPr sz="5000" b="0" baseline="0">
                <a:solidFill>
                  <a:schemeClr val="tx1"/>
                </a:solidFill>
                <a:latin typeface="Helvetica Rounded" pitchFamily="50" charset="0"/>
                <a:cs typeface="Poppins SemiBold" panose="00000700000000000000" pitchFamily="2" charset="0"/>
              </a:defRPr>
            </a:lvl1pPr>
          </a:lstStyle>
          <a:p>
            <a:r>
              <a:rPr lang="en-GB" dirty="0" err="1"/>
              <a:t>Tulis</a:t>
            </a:r>
            <a:r>
              <a:rPr lang="en-GB" dirty="0"/>
              <a:t> Mata </a:t>
            </a:r>
            <a:r>
              <a:rPr lang="en-GB" dirty="0" err="1"/>
              <a:t>Kuliah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29482" y="4620942"/>
            <a:ext cx="5533036" cy="588854"/>
          </a:xfrm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800" b="1" i="1" baseline="0">
                <a:solidFill>
                  <a:schemeClr val="tx1"/>
                </a:solidFill>
                <a:latin typeface="Helvetica Light" panose="020B0500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Tulis</a:t>
            </a:r>
            <a:r>
              <a:rPr lang="en-GB" dirty="0"/>
              <a:t> sub </a:t>
            </a:r>
            <a:r>
              <a:rPr lang="en-GB" dirty="0" err="1"/>
              <a:t>judul</a:t>
            </a:r>
            <a:r>
              <a:rPr lang="en-GB" dirty="0"/>
              <a:t> </a:t>
            </a:r>
            <a:r>
              <a:rPr lang="en-GB" dirty="0" err="1"/>
              <a:t>disini</a:t>
            </a: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2D39514-C87A-C858-AEAE-FE44D3350C8D}"/>
              </a:ext>
            </a:extLst>
          </p:cNvPr>
          <p:cNvGrpSpPr/>
          <p:nvPr userDrawn="1"/>
        </p:nvGrpSpPr>
        <p:grpSpPr>
          <a:xfrm>
            <a:off x="11353800" y="264712"/>
            <a:ext cx="617658" cy="618529"/>
            <a:chOff x="9721850" y="150807"/>
            <a:chExt cx="806337" cy="807474"/>
          </a:xfrm>
          <a:effectLst/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CAD1C5A-F50B-7DCC-29A7-11318C53C8AE}"/>
                </a:ext>
              </a:extLst>
            </p:cNvPr>
            <p:cNvSpPr/>
            <p:nvPr userDrawn="1"/>
          </p:nvSpPr>
          <p:spPr>
            <a:xfrm>
              <a:off x="9723381" y="150807"/>
              <a:ext cx="803275" cy="803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31A7F9D-67C1-F5DF-20EB-FA6C22CB4A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>
              <a:avLst/>
            </a:prstGeom>
          </p:spPr>
        </p:pic>
      </p:grpSp>
      <p:sp>
        <p:nvSpPr>
          <p:cNvPr id="22" name="Subtitle 2">
            <a:extLst>
              <a:ext uri="{FF2B5EF4-FFF2-40B4-BE49-F238E27FC236}">
                <a16:creationId xmlns:a16="http://schemas.microsoft.com/office/drawing/2014/main" id="{2CB6C869-3DE3-0CA6-B347-20FE6F62FEDE}"/>
              </a:ext>
            </a:extLst>
          </p:cNvPr>
          <p:cNvSpPr txBox="1">
            <a:spLocks/>
          </p:cNvSpPr>
          <p:nvPr userDrawn="1"/>
        </p:nvSpPr>
        <p:spPr>
          <a:xfrm>
            <a:off x="3414096" y="1492504"/>
            <a:ext cx="5119970" cy="5888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350" b="1" i="1" kern="1200" baseline="0">
                <a:solidFill>
                  <a:schemeClr val="tx1"/>
                </a:solidFill>
                <a:latin typeface="Helvetica Light" panose="020B0500000000000000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0" i="0" dirty="0">
                <a:latin typeface="Product Sans" panose="020B0403030502040203" pitchFamily="34" charset="0"/>
              </a:rPr>
              <a:t>PRAKTIKUM</a:t>
            </a:r>
            <a:endParaRPr lang="en-US" sz="2400" b="0" i="0" dirty="0">
              <a:latin typeface="Product Sans" panose="020B040303050204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FAB756-B338-939A-DFB2-302FA5AF623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25" y="563285"/>
            <a:ext cx="3120951" cy="23905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35E1092-320C-B684-42F6-B128E93CC5B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3673"/>
            <a:ext cx="12192000" cy="9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64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C28A332-96AF-BFEF-CDFF-205A949B7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1520064"/>
            <a:ext cx="10663238" cy="4523757"/>
          </a:xfrm>
        </p:spPr>
        <p:txBody>
          <a:bodyPr/>
          <a:lstStyle>
            <a:lvl1pPr marL="514350" indent="-514350">
              <a:buFont typeface="+mj-lt"/>
              <a:buAutoNum type="arabicPeriod"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30ECFB-07FA-E486-8A4C-A25F0F3ABC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29495F8-1585-D686-B11B-6C7B373C4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92AC7D-5D77-75B8-6315-340D7C588E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C3A469F-5D01-BBE0-DAF2-06CF15F3D7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9E2743-7BB2-B3A8-B9AB-C7EDB07EA2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3615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977B27-CD95-9FF0-AEE2-D98448C0C7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03838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1520064"/>
            <a:ext cx="10663238" cy="4523757"/>
          </a:xfrm>
        </p:spPr>
        <p:txBody>
          <a:bodyPr/>
          <a:lstStyle>
            <a:lvl1pPr marL="514350" indent="-514350">
              <a:buFont typeface="+mj-lt"/>
              <a:buAutoNum type="arabicPeriod"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30ECFB-07FA-E486-8A4C-A25F0F3ABC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29495F8-1585-D686-B11B-6C7B373C4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3A469F-5D01-BBE0-DAF2-06CF15F3D7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09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9E75584-EE33-5B4A-63AD-527D5C434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0FB0EB-4CD7-256F-6DE0-A4B0FF663C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6D5FB83-67C9-96DE-60D5-2EF3A20B0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B4DDD85-2F44-3555-3281-4BE3332971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7C17F9-8DAA-9A1E-9E44-7F822D24DE9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82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FED7A4-960F-E832-D978-164AE32A68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609600"/>
            <a:ext cx="5176838" cy="5649913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609600"/>
            <a:ext cx="5254625" cy="5746750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827AD-01B6-9AE1-6A82-F3C4889178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37745-C633-1445-7CA1-8800A1C59C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9864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8E21C01-5F7D-F64E-F3E0-DA3AF10E45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12745" y="1306935"/>
            <a:ext cx="5283255" cy="5346170"/>
          </a:xfr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692015" y="1303992"/>
            <a:ext cx="5176838" cy="5349113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11E19-37E3-E1DE-7904-ED70D6522E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5FEF097-E5E9-4A74-9E78-13005140A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679131-706A-73C1-768C-D61226B7D8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E9FDFA-766E-E1D5-9DC4-C2D2325DB94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60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7DC448-B88D-0502-5914-3C7CAA3CB9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336E4-41A8-AA15-7E91-CEA160802C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F25E9EF-3F30-83D8-9B1B-BEA48A6F9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DCE675-7100-7EF3-2DEE-0102AE6284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1CE80E-1EBA-7955-AC7E-DBC675C628A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75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BD9239-86F7-1DE9-BE59-EA5DF9FF75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358372" y="308695"/>
            <a:ext cx="5176838" cy="6108462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731099" y="1270052"/>
            <a:ext cx="5770339" cy="4944872"/>
          </a:xfr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AF26BB-03E6-E5CA-7824-A8B949B8C2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661" y="177704"/>
            <a:ext cx="5737878" cy="96759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2B749A6-3C2D-CF18-E2B1-6D1791B9FE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6603" y="268140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DEE953-CD43-3999-0731-A2426CCFFC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26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625247-6960-E311-656B-91164E0A55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3"/>
          </p:nvPr>
        </p:nvSpPr>
        <p:spPr>
          <a:xfrm>
            <a:off x="838200" y="1606636"/>
            <a:ext cx="10515600" cy="457200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0314E-1837-B4AE-FC2F-377E1AE1D7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4328604-5A07-814D-07F7-DCB60A9A0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229F4-BD37-5F97-D9E0-1A77B32D46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9FA5AD-6D11-4BC6-35EF-6A9C05A08F3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5569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D66BED-0540-7FC0-B5C1-8D5D8B090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E79E9B-57C9-BDB3-DD4D-49EBB96CA0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FEDE1D-DF14-31B4-2449-DD4D7DCB9C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34C57E-75A6-C4B9-A400-DFA2BFF1C5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3DF466-FAD3-2684-2D5B-97A51230920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157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8B9858-F012-080D-0C51-61A0FE59F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32E1ED-9919-CC63-6047-836D068357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AEB340B-A380-2D0A-C870-4AC4365F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161100-55D5-E2D9-8711-D60B858103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09F030-C233-0E9F-BCBE-FD07759F0C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66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CF4A59A-001C-CCD9-DCCC-ACC0ADC379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59200" y="3476625"/>
            <a:ext cx="4673600" cy="650875"/>
          </a:xfrm>
        </p:spPr>
        <p:txBody>
          <a:bodyPr>
            <a:normAutofit/>
          </a:bodyPr>
          <a:lstStyle>
            <a:lvl1pPr algn="ctr">
              <a:defRPr sz="2700" baseline="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lang="en-GB" dirty="0" err="1"/>
              <a:t>Tulis</a:t>
            </a:r>
            <a:r>
              <a:rPr lang="en-GB" dirty="0"/>
              <a:t> Nama </a:t>
            </a:r>
            <a:r>
              <a:rPr lang="en-GB" dirty="0" err="1"/>
              <a:t>Dosen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D593F6-C09A-A619-D9FF-C7BB0607CEC1}"/>
              </a:ext>
            </a:extLst>
          </p:cNvPr>
          <p:cNvSpPr/>
          <p:nvPr userDrawn="1"/>
        </p:nvSpPr>
        <p:spPr>
          <a:xfrm>
            <a:off x="2171700" y="4276725"/>
            <a:ext cx="7848600" cy="49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0B7A1B-85E7-C567-AA3D-AC96082E0F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3F020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15" y="1457392"/>
            <a:ext cx="1965769" cy="196576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1897E0A-AC38-C6DF-3E16-D5507A01DB58}"/>
              </a:ext>
            </a:extLst>
          </p:cNvPr>
          <p:cNvGrpSpPr/>
          <p:nvPr userDrawn="1"/>
        </p:nvGrpSpPr>
        <p:grpSpPr>
          <a:xfrm>
            <a:off x="11353800" y="264712"/>
            <a:ext cx="617658" cy="618529"/>
            <a:chOff x="9721850" y="150807"/>
            <a:chExt cx="806337" cy="807474"/>
          </a:xfrm>
          <a:effectLst/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7B086F-8EB5-7FCD-344B-FDBF2D035539}"/>
                </a:ext>
              </a:extLst>
            </p:cNvPr>
            <p:cNvSpPr/>
            <p:nvPr userDrawn="1"/>
          </p:nvSpPr>
          <p:spPr>
            <a:xfrm>
              <a:off x="9723381" y="150807"/>
              <a:ext cx="803275" cy="803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7E2EA29-BDBB-AD2C-D4B6-40340AA585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F0AA0F0-2685-3AA8-DCDC-868AC79CC01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324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B153B81-FD8F-D973-92BB-CED91D0B9E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19906" y="1287642"/>
            <a:ext cx="11152188" cy="495935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00B8ED-D5AE-C924-5E4C-1CF9F2521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F04EB86-ABF8-D55F-A4CC-16F72334A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A2C646-EF75-B4C6-D452-A5ACD1BB9E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103E7F-99DA-6408-D4F7-1A4BB50CC23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1464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AA4A16-87D0-03B4-97DB-852C2CB71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908844" y="787400"/>
            <a:ext cx="10374312" cy="5244123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B6AE6F-2A7B-CB9B-3BA8-09C13084D2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772BD8-40F4-4854-95CC-8CE952DB29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3766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87C728-2B44-9FC3-03E5-5F7AC8A10A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908844" y="787400"/>
            <a:ext cx="4849658" cy="528320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5"/>
          <p:cNvSpPr>
            <a:spLocks noGrp="1"/>
          </p:cNvSpPr>
          <p:nvPr>
            <p:ph sz="quarter" idx="14"/>
          </p:nvPr>
        </p:nvSpPr>
        <p:spPr>
          <a:xfrm>
            <a:off x="6394423" y="810020"/>
            <a:ext cx="4849658" cy="528320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47563B-97C0-02DF-B10F-983B315020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C463B1-F646-EFE6-3723-57EE8735AD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8192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575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431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811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46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09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00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4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EB977E-56CE-475A-4CD6-8687036AB2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59200" y="3462339"/>
            <a:ext cx="4673600" cy="650875"/>
          </a:xfrm>
        </p:spPr>
        <p:txBody>
          <a:bodyPr>
            <a:normAutofit/>
          </a:bodyPr>
          <a:lstStyle>
            <a:lvl1pPr algn="ctr">
              <a:defRPr sz="2700" baseline="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lang="en-US" dirty="0" err="1"/>
              <a:t>Tulis</a:t>
            </a:r>
            <a:r>
              <a:rPr lang="en-US" dirty="0"/>
              <a:t> Nama </a:t>
            </a:r>
            <a:r>
              <a:rPr lang="en-US" dirty="0" err="1"/>
              <a:t>Asprak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930774" y="4452142"/>
            <a:ext cx="2330450" cy="549275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Helvetica Rounded" pitchFamily="50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NPM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330777" y="5626666"/>
            <a:ext cx="6260193" cy="409575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rgbClr val="3F0202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lang="en-GB" dirty="0"/>
              <a:t>asprak.npm@unpak.ac.id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" y="5444544"/>
            <a:ext cx="1038444" cy="8461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681" y="5512741"/>
            <a:ext cx="475909" cy="717036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8604590" y="5628256"/>
            <a:ext cx="3091062" cy="403225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rgbClr val="3F0202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lang="en-GB" dirty="0"/>
              <a:t>08XX-1234-XXXX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D461E3-02DF-ED1F-858D-4F04C37311E0}"/>
              </a:ext>
            </a:extLst>
          </p:cNvPr>
          <p:cNvSpPr/>
          <p:nvPr userDrawn="1"/>
        </p:nvSpPr>
        <p:spPr>
          <a:xfrm>
            <a:off x="2171699" y="4277328"/>
            <a:ext cx="7848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B76D6C-003A-225F-8140-AD65FD3AFE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3F020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15" y="1457392"/>
            <a:ext cx="1965769" cy="196576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7A9BCCC-DE41-5692-8DDC-2B864B3AA3E7}"/>
              </a:ext>
            </a:extLst>
          </p:cNvPr>
          <p:cNvGrpSpPr/>
          <p:nvPr userDrawn="1"/>
        </p:nvGrpSpPr>
        <p:grpSpPr>
          <a:xfrm>
            <a:off x="11353800" y="264712"/>
            <a:ext cx="617658" cy="618529"/>
            <a:chOff x="9721850" y="150807"/>
            <a:chExt cx="806337" cy="807474"/>
          </a:xfrm>
          <a:effectLst/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3171A7F-41EC-229B-C9CF-D7D5F2441351}"/>
                </a:ext>
              </a:extLst>
            </p:cNvPr>
            <p:cNvSpPr/>
            <p:nvPr userDrawn="1"/>
          </p:nvSpPr>
          <p:spPr>
            <a:xfrm>
              <a:off x="9723381" y="150807"/>
              <a:ext cx="803275" cy="803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B15AA9-AAA9-F392-FB0B-DF99CE84E5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56FC5C9E-3A29-926A-2F56-15B1E650198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60130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87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B8EFE13-BC59-EF5B-EB1C-3F5BC5A029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3" hasCustomPrompt="1"/>
          </p:nvPr>
        </p:nvSpPr>
        <p:spPr>
          <a:xfrm>
            <a:off x="2705100" y="1219201"/>
            <a:ext cx="6781800" cy="4641850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</a:defRPr>
            </a:lvl1pPr>
          </a:lstStyle>
          <a:p>
            <a:r>
              <a:rPr lang="en-GB" dirty="0"/>
              <a:t>Add diagram, </a:t>
            </a:r>
          </a:p>
          <a:p>
            <a:r>
              <a:rPr lang="en-GB" dirty="0" err="1"/>
              <a:t>pilih</a:t>
            </a:r>
            <a:r>
              <a:rPr lang="en-GB" dirty="0"/>
              <a:t> pie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E387B3-2E0D-DA1F-6845-77548A41AA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E91279-EB6E-C954-E56B-B5E2F8CF2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2D9C1F-E7F2-F689-CEE8-03D0EB899D7C}"/>
              </a:ext>
            </a:extLst>
          </p:cNvPr>
          <p:cNvSpPr/>
          <p:nvPr userDrawn="1"/>
        </p:nvSpPr>
        <p:spPr>
          <a:xfrm>
            <a:off x="-1247422" y="-1306286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4547A1-3A07-85F6-D956-7A893DC4E6E9}"/>
              </a:ext>
            </a:extLst>
          </p:cNvPr>
          <p:cNvSpPr/>
          <p:nvPr userDrawn="1"/>
        </p:nvSpPr>
        <p:spPr>
          <a:xfrm>
            <a:off x="11428448" y="-1306287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5597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4B374D1-6179-6910-61D2-CE21EF1C3C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246BD8-E962-1C30-1125-FFAAE02C96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A5C8F9D-6AE0-419F-245A-A91D28195446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259195971"/>
              </p:ext>
            </p:extLst>
          </p:nvPr>
        </p:nvGraphicFramePr>
        <p:xfrm>
          <a:off x="1019175" y="1499461"/>
          <a:ext cx="10279119" cy="4386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A5C8F9D-6AE0-419F-245A-A91D28195446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119410366"/>
              </p:ext>
            </p:extLst>
          </p:nvPr>
        </p:nvGraphicFramePr>
        <p:xfrm>
          <a:off x="1019175" y="1295783"/>
          <a:ext cx="10079094" cy="4887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7196DB98-CCCB-C39E-A285-FB316F70A997}"/>
              </a:ext>
            </a:extLst>
          </p:cNvPr>
          <p:cNvSpPr/>
          <p:nvPr userDrawn="1"/>
        </p:nvSpPr>
        <p:spPr>
          <a:xfrm>
            <a:off x="-1247422" y="-1306286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FC4EC1C-4208-4FB2-79B4-D8EA25ABD936}"/>
              </a:ext>
            </a:extLst>
          </p:cNvPr>
          <p:cNvSpPr/>
          <p:nvPr userDrawn="1"/>
        </p:nvSpPr>
        <p:spPr>
          <a:xfrm>
            <a:off x="11428448" y="-1306287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86788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oon 28">
            <a:extLst>
              <a:ext uri="{FF2B5EF4-FFF2-40B4-BE49-F238E27FC236}">
                <a16:creationId xmlns:a16="http://schemas.microsoft.com/office/drawing/2014/main" id="{E38CC6CE-C065-FD77-0E78-E968BE49B02B}"/>
              </a:ext>
            </a:extLst>
          </p:cNvPr>
          <p:cNvSpPr/>
          <p:nvPr userDrawn="1"/>
        </p:nvSpPr>
        <p:spPr>
          <a:xfrm rot="2439968" flipH="1">
            <a:off x="775996" y="776732"/>
            <a:ext cx="442772" cy="828146"/>
          </a:xfrm>
          <a:prstGeom prst="moon">
            <a:avLst>
              <a:gd name="adj" fmla="val 58118"/>
            </a:avLst>
          </a:prstGeom>
          <a:solidFill>
            <a:srgbClr val="3F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Moon 22">
            <a:extLst>
              <a:ext uri="{FF2B5EF4-FFF2-40B4-BE49-F238E27FC236}">
                <a16:creationId xmlns:a16="http://schemas.microsoft.com/office/drawing/2014/main" id="{02C1EF61-59AB-DACF-A0B8-D3967AADF672}"/>
              </a:ext>
            </a:extLst>
          </p:cNvPr>
          <p:cNvSpPr/>
          <p:nvPr userDrawn="1"/>
        </p:nvSpPr>
        <p:spPr>
          <a:xfrm rot="18656338">
            <a:off x="7758034" y="690592"/>
            <a:ext cx="442772" cy="828146"/>
          </a:xfrm>
          <a:prstGeom prst="moon">
            <a:avLst>
              <a:gd name="adj" fmla="val 31687"/>
            </a:avLst>
          </a:prstGeom>
          <a:solidFill>
            <a:srgbClr val="3F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DAE200-D9C4-9706-3407-0893A156F1BB}"/>
              </a:ext>
            </a:extLst>
          </p:cNvPr>
          <p:cNvSpPr/>
          <p:nvPr userDrawn="1"/>
        </p:nvSpPr>
        <p:spPr>
          <a:xfrm>
            <a:off x="1004477" y="295957"/>
            <a:ext cx="6889525" cy="1392461"/>
          </a:xfrm>
          <a:prstGeom prst="roundRect">
            <a:avLst>
              <a:gd name="adj" fmla="val 28660"/>
            </a:avLst>
          </a:prstGeom>
          <a:solidFill>
            <a:srgbClr val="3F020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B63378F-2887-A8E9-CD9B-CADF9E6CC849}"/>
              </a:ext>
            </a:extLst>
          </p:cNvPr>
          <p:cNvSpPr/>
          <p:nvPr userDrawn="1"/>
        </p:nvSpPr>
        <p:spPr>
          <a:xfrm>
            <a:off x="323850" y="1204686"/>
            <a:ext cx="11760944" cy="5257591"/>
          </a:xfrm>
          <a:prstGeom prst="roundRect">
            <a:avLst>
              <a:gd name="adj" fmla="val 10016"/>
            </a:avLst>
          </a:prstGeom>
          <a:solidFill>
            <a:srgbClr val="3F020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F47A2C08-D115-463D-BD3C-476F9711F0E7}"/>
              </a:ext>
            </a:extLst>
          </p:cNvPr>
          <p:cNvSpPr/>
          <p:nvPr userDrawn="1"/>
        </p:nvSpPr>
        <p:spPr>
          <a:xfrm rot="19378233" flipH="1">
            <a:off x="11668320" y="-924829"/>
            <a:ext cx="1057275" cy="2390775"/>
          </a:xfrm>
          <a:prstGeom prst="parallelogram">
            <a:avLst/>
          </a:prstGeom>
          <a:solidFill>
            <a:srgbClr val="3F020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187607" y="521888"/>
            <a:ext cx="472756" cy="461936"/>
            <a:chOff x="9721850" y="150807"/>
            <a:chExt cx="806337" cy="807474"/>
          </a:xfrm>
        </p:grpSpPr>
        <p:sp>
          <p:nvSpPr>
            <p:cNvPr id="15" name="Oval 14"/>
            <p:cNvSpPr/>
            <p:nvPr userDrawn="1"/>
          </p:nvSpPr>
          <p:spPr>
            <a:xfrm>
              <a:off x="9723381" y="150807"/>
              <a:ext cx="803275" cy="803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>
              <a:avLst/>
            </a:prstGeom>
          </p:spPr>
        </p:pic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967633" y="256722"/>
            <a:ext cx="6887994" cy="786719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Helvetica Rounded" pitchFamily="50" charset="0"/>
              </a:defRPr>
            </a:lvl1pPr>
          </a:lstStyle>
          <a:p>
            <a:r>
              <a:rPr lang="en-GB" dirty="0" err="1"/>
              <a:t>Praktikum</a:t>
            </a:r>
            <a:r>
              <a:rPr lang="en-GB" dirty="0"/>
              <a:t> – Tata </a:t>
            </a:r>
            <a:r>
              <a:rPr lang="en-GB" dirty="0" err="1"/>
              <a:t>Tertib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23900" y="1470025"/>
            <a:ext cx="11144250" cy="4943475"/>
          </a:xfrm>
        </p:spPr>
        <p:txBody>
          <a:bodyPr>
            <a:normAutofit/>
          </a:bodyPr>
          <a:lstStyle>
            <a:lvl1pPr marL="514350" indent="-514350">
              <a:lnSpc>
                <a:spcPct val="94000"/>
              </a:lnSpc>
              <a:spcBef>
                <a:spcPts val="0"/>
              </a:spcBef>
              <a:buFont typeface="+mj-lt"/>
              <a:buAutoNum type="arabicPeriod"/>
              <a:defRPr sz="2700">
                <a:solidFill>
                  <a:schemeClr val="bg1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lang="en-US" dirty="0" err="1">
                <a:effectLst/>
              </a:rPr>
              <a:t>Praktikum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dilakukan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secara</a:t>
            </a:r>
            <a:r>
              <a:rPr lang="en-US" dirty="0">
                <a:effectLst/>
              </a:rPr>
              <a:t> daring </a:t>
            </a:r>
            <a:r>
              <a:rPr lang="en-US" dirty="0" err="1">
                <a:effectLst/>
              </a:rPr>
              <a:t>melalui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dan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rekaman</a:t>
            </a:r>
            <a:r>
              <a:rPr lang="en-US" dirty="0">
                <a:effectLst/>
              </a:rPr>
              <a:t> video.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wajib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hadir</a:t>
            </a:r>
            <a:r>
              <a:rPr lang="en-US" dirty="0">
                <a:effectLst/>
              </a:rPr>
              <a:t> 10 </a:t>
            </a:r>
            <a:r>
              <a:rPr lang="en-US" dirty="0" err="1">
                <a:effectLst/>
              </a:rPr>
              <a:t>menit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sebelum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dimulai</a:t>
            </a:r>
            <a:r>
              <a:rPr lang="en-US" dirty="0">
                <a:effectLst/>
              </a:rPr>
              <a:t>.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harus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mengaktifkan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kamera</a:t>
            </a:r>
            <a:r>
              <a:rPr lang="en-US" dirty="0">
                <a:effectLst/>
              </a:rPr>
              <a:t>/webcam </a:t>
            </a:r>
            <a:r>
              <a:rPr lang="en-US" dirty="0" err="1">
                <a:effectLst/>
              </a:rPr>
              <a:t>selama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berlangsung</a:t>
            </a:r>
            <a:r>
              <a:rPr lang="en-US" dirty="0">
                <a:effectLst/>
              </a:rPr>
              <a:t>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berpakaian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rapih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sopan</a:t>
            </a:r>
            <a:r>
              <a:rPr lang="en-US" dirty="0">
                <a:effectLst/>
              </a:rPr>
              <a:t>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tidak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diperbolehkan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makan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selama</a:t>
            </a:r>
            <a:r>
              <a:rPr lang="en-US" dirty="0">
                <a:effectLst/>
              </a:rPr>
              <a:t> video conference, </a:t>
            </a:r>
            <a:r>
              <a:rPr lang="en-US" dirty="0" err="1">
                <a:effectLst/>
              </a:rPr>
              <a:t>kecuali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minum</a:t>
            </a:r>
            <a:r>
              <a:rPr lang="en-US" dirty="0">
                <a:effectLst/>
              </a:rPr>
              <a:t>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tidak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melakukan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aktivitas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apapun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selama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berlangsung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kecuali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ngoding</a:t>
            </a:r>
            <a:r>
              <a:rPr lang="en-US" dirty="0">
                <a:effectLst/>
              </a:rPr>
              <a:t>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wajib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mengerjakan</a:t>
            </a:r>
            <a:r>
              <a:rPr lang="en-US" dirty="0">
                <a:effectLst/>
              </a:rPr>
              <a:t> post-test </a:t>
            </a:r>
            <a:r>
              <a:rPr lang="en-US" dirty="0" err="1">
                <a:effectLst/>
              </a:rPr>
              <a:t>setelah</a:t>
            </a:r>
            <a:r>
              <a:rPr lang="en-US" dirty="0">
                <a:effectLst/>
              </a:rPr>
              <a:t> jam </a:t>
            </a:r>
            <a:r>
              <a:rPr lang="en-US" dirty="0" err="1">
                <a:effectLst/>
              </a:rPr>
              <a:t>praktikum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selesai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baik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maupun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rekaman</a:t>
            </a:r>
            <a:r>
              <a:rPr lang="en-US" dirty="0">
                <a:effectLst/>
              </a:rPr>
              <a:t> video. </a:t>
            </a:r>
            <a:endParaRPr lang="en-US" dirty="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79FBD0AF-993C-9CB4-DD16-8210E541D4DF}"/>
              </a:ext>
            </a:extLst>
          </p:cNvPr>
          <p:cNvSpPr/>
          <p:nvPr userDrawn="1"/>
        </p:nvSpPr>
        <p:spPr>
          <a:xfrm>
            <a:off x="7188618" y="512205"/>
            <a:ext cx="507407" cy="507407"/>
          </a:xfrm>
          <a:prstGeom prst="mathMultiply">
            <a:avLst>
              <a:gd name="adj1" fmla="val 6047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1" name="Plus Sign 30">
            <a:extLst>
              <a:ext uri="{FF2B5EF4-FFF2-40B4-BE49-F238E27FC236}">
                <a16:creationId xmlns:a16="http://schemas.microsoft.com/office/drawing/2014/main" id="{AC68C74D-D8AA-7C6C-A05E-9F950B87A616}"/>
              </a:ext>
            </a:extLst>
          </p:cNvPr>
          <p:cNvSpPr/>
          <p:nvPr userDrawn="1"/>
        </p:nvSpPr>
        <p:spPr>
          <a:xfrm>
            <a:off x="8191557" y="470544"/>
            <a:ext cx="569371" cy="569371"/>
          </a:xfrm>
          <a:prstGeom prst="mathPlus">
            <a:avLst>
              <a:gd name="adj1" fmla="val 12535"/>
            </a:avLst>
          </a:prstGeom>
          <a:solidFill>
            <a:srgbClr val="3F020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588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6E25EBB-51BE-FDD6-8CDA-FA40998E6E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2364216" y="2104287"/>
            <a:ext cx="61744" cy="2963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6"/>
          <p:cNvSpPr>
            <a:spLocks noGrp="1"/>
          </p:cNvSpPr>
          <p:nvPr>
            <p:ph sz="quarter" idx="13" hasCustomPrompt="1"/>
          </p:nvPr>
        </p:nvSpPr>
        <p:spPr>
          <a:xfrm>
            <a:off x="1900237" y="1631539"/>
            <a:ext cx="8391525" cy="655638"/>
          </a:xfrm>
        </p:spPr>
        <p:txBody>
          <a:bodyPr>
            <a:noAutofit/>
          </a:bodyPr>
          <a:lstStyle>
            <a:lvl1pPr marL="0" indent="0">
              <a:buNone/>
              <a:defRPr sz="3500" baseline="0">
                <a:solidFill>
                  <a:schemeClr val="bg1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lang="en-GB" dirty="0"/>
              <a:t>Add Text</a:t>
            </a:r>
            <a:endParaRPr lang="en-US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4" hasCustomPrompt="1"/>
          </p:nvPr>
        </p:nvSpPr>
        <p:spPr>
          <a:xfrm>
            <a:off x="1900236" y="2740734"/>
            <a:ext cx="8391525" cy="655638"/>
          </a:xfrm>
        </p:spPr>
        <p:txBody>
          <a:bodyPr>
            <a:noAutofit/>
          </a:bodyPr>
          <a:lstStyle>
            <a:lvl1pPr marL="0" indent="0">
              <a:buNone/>
              <a:defRPr sz="3500" baseline="0">
                <a:solidFill>
                  <a:schemeClr val="bg1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lang="en-GB" dirty="0"/>
              <a:t>Add Text</a:t>
            </a:r>
            <a:endParaRPr lang="en-US" dirty="0"/>
          </a:p>
        </p:txBody>
      </p:sp>
      <p:sp>
        <p:nvSpPr>
          <p:cNvPr id="32" name="Content Placeholder 26"/>
          <p:cNvSpPr>
            <a:spLocks noGrp="1"/>
          </p:cNvSpPr>
          <p:nvPr>
            <p:ph sz="quarter" idx="15" hasCustomPrompt="1"/>
          </p:nvPr>
        </p:nvSpPr>
        <p:spPr>
          <a:xfrm>
            <a:off x="1900236" y="3786920"/>
            <a:ext cx="8391525" cy="655638"/>
          </a:xfrm>
        </p:spPr>
        <p:txBody>
          <a:bodyPr>
            <a:noAutofit/>
          </a:bodyPr>
          <a:lstStyle>
            <a:lvl1pPr marL="0" indent="0">
              <a:buNone/>
              <a:defRPr sz="3500" baseline="0">
                <a:solidFill>
                  <a:schemeClr val="bg1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lang="en-GB" dirty="0"/>
              <a:t>Add Text</a:t>
            </a:r>
            <a:endParaRPr lang="en-US" dirty="0"/>
          </a:p>
        </p:txBody>
      </p:sp>
      <p:sp>
        <p:nvSpPr>
          <p:cNvPr id="33" name="Content Placeholder 26"/>
          <p:cNvSpPr>
            <a:spLocks noGrp="1"/>
          </p:cNvSpPr>
          <p:nvPr>
            <p:ph sz="quarter" idx="16" hasCustomPrompt="1"/>
          </p:nvPr>
        </p:nvSpPr>
        <p:spPr>
          <a:xfrm>
            <a:off x="1900236" y="4833106"/>
            <a:ext cx="8391525" cy="655638"/>
          </a:xfrm>
        </p:spPr>
        <p:txBody>
          <a:bodyPr>
            <a:noAutofit/>
          </a:bodyPr>
          <a:lstStyle>
            <a:lvl1pPr marL="0" indent="0">
              <a:buNone/>
              <a:defRPr sz="3500" baseline="0">
                <a:solidFill>
                  <a:schemeClr val="bg1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lang="en-GB" dirty="0"/>
              <a:t>Add Text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AFBEF0-6770-B344-FF12-568A9CA4BE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25BC06-DBE5-FD8F-7670-247F19185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3800" b="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/>
              <a:t>Timeline </a:t>
            </a:r>
            <a:r>
              <a:rPr lang="en-GB" dirty="0" err="1"/>
              <a:t>Praktikum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1229A0-5A60-74A1-8C06-6745E05752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94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A1D36A2-BD58-CB31-9121-13507B6C2F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80785" y="3001337"/>
            <a:ext cx="7630430" cy="85532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4500" baseline="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lang="en-GB" dirty="0" err="1"/>
              <a:t>Ketikan</a:t>
            </a:r>
            <a:r>
              <a:rPr lang="en-GB" dirty="0"/>
              <a:t> </a:t>
            </a:r>
            <a:r>
              <a:rPr lang="en-GB" dirty="0" err="1"/>
              <a:t>Judul</a:t>
            </a:r>
            <a:r>
              <a:rPr lang="en-GB" dirty="0"/>
              <a:t> </a:t>
            </a:r>
            <a:r>
              <a:rPr lang="en-GB" dirty="0" err="1"/>
              <a:t>Disini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877F4D-1079-F9DA-74A5-1FDE5D74FB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984FC0C-5E8D-2D54-60B9-3CEE732F5700}"/>
              </a:ext>
            </a:extLst>
          </p:cNvPr>
          <p:cNvSpPr/>
          <p:nvPr userDrawn="1"/>
        </p:nvSpPr>
        <p:spPr>
          <a:xfrm>
            <a:off x="-1247422" y="-1306286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9EF0CB-FCCD-C978-6477-ACDA7FB6F5D2}"/>
              </a:ext>
            </a:extLst>
          </p:cNvPr>
          <p:cNvSpPr/>
          <p:nvPr userDrawn="1"/>
        </p:nvSpPr>
        <p:spPr>
          <a:xfrm>
            <a:off x="11428448" y="-1306287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13047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52B3CD-586C-EB96-99DF-6851F3FAA8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03838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80785" y="3001337"/>
            <a:ext cx="7630430" cy="85532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4500" baseline="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lang="en-GB" dirty="0"/>
              <a:t>Buat </a:t>
            </a:r>
            <a:r>
              <a:rPr lang="en-GB" dirty="0" err="1"/>
              <a:t>Tugas</a:t>
            </a:r>
            <a:r>
              <a:rPr lang="en-GB" dirty="0"/>
              <a:t> / Quiz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877F4D-1079-F9DA-74A5-1FDE5D74FB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984FC0C-5E8D-2D54-60B9-3CEE732F5700}"/>
              </a:ext>
            </a:extLst>
          </p:cNvPr>
          <p:cNvSpPr/>
          <p:nvPr userDrawn="1"/>
        </p:nvSpPr>
        <p:spPr>
          <a:xfrm>
            <a:off x="-1247422" y="-1306286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9EF0CB-FCCD-C978-6477-ACDA7FB6F5D2}"/>
              </a:ext>
            </a:extLst>
          </p:cNvPr>
          <p:cNvSpPr/>
          <p:nvPr userDrawn="1"/>
        </p:nvSpPr>
        <p:spPr>
          <a:xfrm>
            <a:off x="11428448" y="-1306287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28750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5BA2A-A616-4CA8-A00A-66711D636BC0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1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64" r:id="rId5"/>
    <p:sldLayoutId id="2147483654" r:id="rId6"/>
    <p:sldLayoutId id="2147483669" r:id="rId7"/>
    <p:sldLayoutId id="2147483668" r:id="rId8"/>
    <p:sldLayoutId id="2147483682" r:id="rId9"/>
    <p:sldLayoutId id="2147483674" r:id="rId10"/>
    <p:sldLayoutId id="2147483683" r:id="rId11"/>
    <p:sldLayoutId id="2147483670" r:id="rId12"/>
    <p:sldLayoutId id="2147483671" r:id="rId13"/>
    <p:sldLayoutId id="2147483675" r:id="rId14"/>
    <p:sldLayoutId id="2147483672" r:id="rId15"/>
    <p:sldLayoutId id="2147483673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63" r:id="rId23"/>
    <p:sldLayoutId id="2147483653" r:id="rId24"/>
    <p:sldLayoutId id="2147483667" r:id="rId25"/>
    <p:sldLayoutId id="2147483655" r:id="rId26"/>
    <p:sldLayoutId id="2147483656" r:id="rId27"/>
    <p:sldLayoutId id="2147483657" r:id="rId28"/>
    <p:sldLayoutId id="2147483658" r:id="rId29"/>
    <p:sldLayoutId id="2147483659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47900" y="2508587"/>
            <a:ext cx="7708900" cy="1885614"/>
          </a:xfrm>
        </p:spPr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Microsoft Office Excel 1</a:t>
            </a:r>
          </a:p>
        </p:txBody>
      </p:sp>
    </p:spTree>
    <p:extLst>
      <p:ext uri="{BB962C8B-B14F-4D97-AF65-F5344CB8AC3E}">
        <p14:creationId xmlns:p14="http://schemas.microsoft.com/office/powerpoint/2010/main" val="3976328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764381" y="1694876"/>
            <a:ext cx="10663238" cy="4523757"/>
          </a:xfrm>
        </p:spPr>
        <p:txBody>
          <a:bodyPr/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Max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digunakan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untuk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mencari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nilai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tertinggi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dari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sel.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Mengunakan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rumus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=MAX(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Sel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Asal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: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Sel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Tujuan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/>
              <a:t>MAX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D0EDB-8793-6977-9F74-C6F7E24DE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81" y="3429001"/>
            <a:ext cx="10585488" cy="214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87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745045" y="1520064"/>
            <a:ext cx="10663238" cy="2884467"/>
          </a:xfrm>
        </p:spPr>
        <p:txBody>
          <a:bodyPr/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nn-NO" dirty="0">
                <a:latin typeface="Port Lligat Sans"/>
                <a:ea typeface="Port Lligat Sans"/>
                <a:cs typeface="Port Lligat Sans"/>
                <a:sym typeface="Port Lligat Sans"/>
              </a:rPr>
              <a:t>Rank digunakan untuk mencari peringkat melalui perbandingan nilai masing-masing sel.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nn-NO" sz="1100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nn-NO" dirty="0">
                <a:latin typeface="Port Lligat Sans"/>
                <a:ea typeface="Port Lligat Sans"/>
                <a:cs typeface="Port Lligat Sans"/>
                <a:sym typeface="Port Lligat Sans"/>
              </a:rPr>
              <a:t>Menggunakan rumus: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nn-NO" dirty="0">
                <a:latin typeface="Port Lligat Sans"/>
                <a:ea typeface="Port Lligat Sans"/>
                <a:cs typeface="Port Lligat Sans"/>
                <a:sym typeface="Port Lligat Sans"/>
              </a:rPr>
              <a:t>=RANK(Sel Asal : Sel Tujuan)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nn-NO" sz="1100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nn-NO" dirty="0">
                <a:latin typeface="Port Lligat Sans"/>
                <a:ea typeface="Port Lligat Sans"/>
                <a:cs typeface="Port Lligat Sans"/>
                <a:sym typeface="Port Lligat Sans"/>
              </a:rPr>
              <a:t>Catatan : Klik Fn+F4 atau F4 untuk mengunci nilai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/>
              <a:t>RANK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B8981-24E5-3957-CD3B-C628DFDBD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45" y="3853202"/>
            <a:ext cx="10624567" cy="201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89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Count</a:t>
            </a:r>
          </a:p>
        </p:txBody>
      </p:sp>
    </p:spTree>
    <p:extLst>
      <p:ext uri="{BB962C8B-B14F-4D97-AF65-F5344CB8AC3E}">
        <p14:creationId xmlns:p14="http://schemas.microsoft.com/office/powerpoint/2010/main" val="2484299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764381" y="1694876"/>
            <a:ext cx="10663238" cy="4523757"/>
          </a:xfrm>
        </p:spPr>
        <p:txBody>
          <a:bodyPr/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nn-NO" dirty="0">
                <a:latin typeface="Port Lligat Sans"/>
                <a:ea typeface="Port Lligat Sans"/>
                <a:cs typeface="Port Lligat Sans"/>
                <a:sym typeface="Port Lligat Sans"/>
              </a:rPr>
              <a:t>Count digunakan untuk menghitung jumlah banyaknya sel yang terisi data.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nn-NO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nn-NO" dirty="0">
                <a:latin typeface="Port Lligat Sans"/>
                <a:ea typeface="Port Lligat Sans"/>
                <a:cs typeface="Port Lligat Sans"/>
                <a:sym typeface="Port Lligat Sans"/>
              </a:rPr>
              <a:t>Menggunakan rumus: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nn-NO" dirty="0">
                <a:latin typeface="Port Lligat Sans"/>
                <a:ea typeface="Port Lligat Sans"/>
                <a:cs typeface="Port Lligat Sans"/>
                <a:sym typeface="Port Lligat Sans"/>
              </a:rPr>
              <a:t>=COUNT(Sel Asal : Sel Tujuan)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/>
              <a:t>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7E67B9-E1C3-02A8-6CB7-F2F7ADADCD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54"/>
          <a:stretch/>
        </p:blipFill>
        <p:spPr>
          <a:xfrm>
            <a:off x="764381" y="3738283"/>
            <a:ext cx="10731962" cy="231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75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764381" y="1694877"/>
            <a:ext cx="10663238" cy="2141144"/>
          </a:xfrm>
        </p:spPr>
        <p:txBody>
          <a:bodyPr/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nn-NO" dirty="0">
                <a:latin typeface="Port Lligat Sans"/>
                <a:ea typeface="Port Lligat Sans"/>
                <a:cs typeface="Port Lligat Sans"/>
                <a:sym typeface="Port Lligat Sans"/>
              </a:rPr>
              <a:t>CountBlank digunakan untuk menghitung jumlah banyaknya sel yang tidak terisi data.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nn-NO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nn-NO" dirty="0">
                <a:latin typeface="Port Lligat Sans"/>
                <a:ea typeface="Port Lligat Sans"/>
                <a:cs typeface="Port Lligat Sans"/>
                <a:sym typeface="Port Lligat Sans"/>
              </a:rPr>
              <a:t>Menggunakan rumus: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nn-NO" dirty="0">
                <a:latin typeface="Port Lligat Sans"/>
                <a:ea typeface="Port Lligat Sans"/>
                <a:cs typeface="Port Lligat Sans"/>
                <a:sym typeface="Port Lligat Sans"/>
              </a:rPr>
              <a:t>=COUNTBLANK(Sel Asal : Sel Tujuan)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/>
              <a:t>COUNTBLANK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497CF-CA26-FF78-530C-514E182BC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81" y="3836022"/>
            <a:ext cx="10663238" cy="208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47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IF</a:t>
            </a:r>
          </a:p>
        </p:txBody>
      </p:sp>
    </p:spTree>
    <p:extLst>
      <p:ext uri="{BB962C8B-B14F-4D97-AF65-F5344CB8AC3E}">
        <p14:creationId xmlns:p14="http://schemas.microsoft.com/office/powerpoint/2010/main" val="2014660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0785" y="1967592"/>
            <a:ext cx="7630430" cy="855326"/>
          </a:xfrm>
        </p:spPr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IF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0A37FF-71E8-C0B6-6351-9E0D5D6F6309}"/>
              </a:ext>
            </a:extLst>
          </p:cNvPr>
          <p:cNvSpPr txBox="1">
            <a:spLocks/>
          </p:cNvSpPr>
          <p:nvPr/>
        </p:nvSpPr>
        <p:spPr>
          <a:xfrm>
            <a:off x="764381" y="3113468"/>
            <a:ext cx="10663238" cy="21411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Font typeface="Arial" panose="020B0604020202020204" pitchFamily="34" charset="0"/>
              <a:buNone/>
            </a:pPr>
            <a:r>
              <a:rPr lang="nn-NO" dirty="0">
                <a:solidFill>
                  <a:srgbClr val="3F0202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Fungsi IF akan menghasilkan sebuah nilai tertentu jika kondisi yang ditentukan terpenuhi dan akan menghasilkan nilai lainnya jika kondisi tidak terpenuhi.</a:t>
            </a:r>
          </a:p>
        </p:txBody>
      </p:sp>
    </p:spTree>
    <p:extLst>
      <p:ext uri="{BB962C8B-B14F-4D97-AF65-F5344CB8AC3E}">
        <p14:creationId xmlns:p14="http://schemas.microsoft.com/office/powerpoint/2010/main" val="2982188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1797" y="3429000"/>
            <a:ext cx="7688405" cy="879287"/>
          </a:xfrm>
        </p:spPr>
        <p:txBody>
          <a:bodyPr/>
          <a:lstStyle/>
          <a:p>
            <a:r>
              <a:rPr lang="en-US" dirty="0"/>
              <a:t>IF Tunggal &amp;</a:t>
            </a:r>
            <a:br>
              <a:rPr lang="en-US" dirty="0"/>
            </a:br>
            <a:r>
              <a:rPr lang="en-US" dirty="0"/>
              <a:t>IF </a:t>
            </a:r>
            <a:r>
              <a:rPr lang="en-US" dirty="0" err="1"/>
              <a:t>Bertingkat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521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764381" y="1694877"/>
            <a:ext cx="10663238" cy="2141144"/>
          </a:xfrm>
        </p:spPr>
        <p:txBody>
          <a:bodyPr/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nn-NO" dirty="0">
                <a:latin typeface="Port Lligat Sans"/>
                <a:ea typeface="Port Lligat Sans"/>
                <a:cs typeface="Port Lligat Sans"/>
                <a:sym typeface="Port Lligat Sans"/>
              </a:rPr>
              <a:t>IF Tunggal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nn-NO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nn-NO" dirty="0">
                <a:latin typeface="Port Lligat Sans"/>
                <a:ea typeface="Port Lligat Sans"/>
                <a:cs typeface="Port Lligat Sans"/>
                <a:sym typeface="Port Lligat Sans"/>
              </a:rPr>
              <a:t>=IF(TesLogika;KondisiTerpenuhi;KondisiTidakTerpenuhi)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/>
              <a:t>IF Tunggal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16433-EBB4-2398-30AC-4715F1776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81" y="3429000"/>
            <a:ext cx="10663238" cy="2606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2150E-4B32-7FC9-7CE1-0CA8EDC9E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711" y="3008930"/>
            <a:ext cx="4496908" cy="56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64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764381" y="2054882"/>
            <a:ext cx="10663238" cy="1613099"/>
          </a:xfrm>
        </p:spPr>
        <p:txBody>
          <a:bodyPr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nn-NO" dirty="0">
                <a:latin typeface="Port Lligat Sans"/>
                <a:ea typeface="Port Lligat Sans"/>
                <a:cs typeface="Port Lligat Sans"/>
                <a:sym typeface="Port Lligat Sans"/>
              </a:rPr>
              <a:t>IF Ganda (Bertingkat)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nn-NO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nn-NO" dirty="0">
                <a:latin typeface="Port Lligat Sans"/>
                <a:ea typeface="Port Lligat Sans"/>
                <a:cs typeface="Port Lligat Sans"/>
                <a:sym typeface="Port Lligat Sans"/>
              </a:rPr>
              <a:t>=IF(TesLogika1;KondisiTerpenuhi1;IF(TesLogika2;KondisiTerpenuhi2;Kondisi TidakTerpenuhi))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/>
              <a:t>IF Ganda (</a:t>
            </a:r>
            <a:r>
              <a:rPr lang="en-US" dirty="0" err="1"/>
              <a:t>Bertingkat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F3464-0E86-A720-D71D-8A0AD2DD7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55" y="3667981"/>
            <a:ext cx="11341902" cy="19730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1B34E5-C66F-BC02-B9C4-46D6C4937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955" y="3290118"/>
            <a:ext cx="6149002" cy="50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59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Excel</a:t>
            </a:r>
          </a:p>
        </p:txBody>
      </p:sp>
    </p:spTree>
    <p:extLst>
      <p:ext uri="{BB962C8B-B14F-4D97-AF65-F5344CB8AC3E}">
        <p14:creationId xmlns:p14="http://schemas.microsoft.com/office/powerpoint/2010/main" val="2881059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1797" y="2989356"/>
            <a:ext cx="7688405" cy="879287"/>
          </a:xfrm>
        </p:spPr>
        <p:txBody>
          <a:bodyPr/>
          <a:lstStyle/>
          <a:p>
            <a:r>
              <a:rPr lang="en-US" dirty="0"/>
              <a:t>IF AND &amp; IF OR</a:t>
            </a:r>
          </a:p>
        </p:txBody>
      </p:sp>
    </p:spTree>
    <p:extLst>
      <p:ext uri="{BB962C8B-B14F-4D97-AF65-F5344CB8AC3E}">
        <p14:creationId xmlns:p14="http://schemas.microsoft.com/office/powerpoint/2010/main" val="2400847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764381" y="2561938"/>
            <a:ext cx="5331619" cy="1734124"/>
          </a:xfrm>
        </p:spPr>
        <p:txBody>
          <a:bodyPr/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nn-NO" b="1" dirty="0">
                <a:latin typeface="Port Lligat Sans"/>
                <a:ea typeface="Port Lligat Sans"/>
                <a:cs typeface="Port Lligat Sans"/>
                <a:sym typeface="Port Lligat Sans"/>
              </a:rPr>
              <a:t>IF AND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nn-NO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nn-NO" dirty="0">
                <a:latin typeface="Port Lligat Sans"/>
                <a:ea typeface="Port Lligat Sans"/>
                <a:cs typeface="Port Lligat Sans"/>
                <a:sym typeface="Port Lligat Sans"/>
              </a:rPr>
              <a:t>- Kedua uji harus benar, baru kondisi terpenuhi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/>
              <a:t>IF AND &amp; IF OR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8C414A3-5054-7772-81C4-FE146FF08CF1}"/>
              </a:ext>
            </a:extLst>
          </p:cNvPr>
          <p:cNvSpPr txBox="1">
            <a:spLocks/>
          </p:cNvSpPr>
          <p:nvPr/>
        </p:nvSpPr>
        <p:spPr>
          <a:xfrm>
            <a:off x="6096000" y="2561938"/>
            <a:ext cx="5331619" cy="1734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nn-NO" b="1" dirty="0">
                <a:latin typeface="Port Lligat Sans"/>
                <a:ea typeface="Port Lligat Sans"/>
                <a:cs typeface="Port Lligat Sans"/>
                <a:sym typeface="Port Lligat Sans"/>
              </a:rPr>
              <a:t>IF OR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800"/>
              <a:buFont typeface="+mj-lt"/>
              <a:buNone/>
            </a:pPr>
            <a:endParaRPr lang="nn-NO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800"/>
              <a:buFont typeface="+mj-lt"/>
              <a:buNone/>
            </a:pPr>
            <a:r>
              <a:rPr lang="nn-NO" dirty="0">
                <a:latin typeface="Port Lligat Sans"/>
                <a:ea typeface="Port Lligat Sans"/>
                <a:cs typeface="Port Lligat Sans"/>
                <a:sym typeface="Port Lligat Sans"/>
              </a:rPr>
              <a:t>- Jika salah satu uji saja benar, maka kondisi akan terpenuhi</a:t>
            </a:r>
          </a:p>
        </p:txBody>
      </p:sp>
    </p:spTree>
    <p:extLst>
      <p:ext uri="{BB962C8B-B14F-4D97-AF65-F5344CB8AC3E}">
        <p14:creationId xmlns:p14="http://schemas.microsoft.com/office/powerpoint/2010/main" val="908745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764381" y="1848370"/>
            <a:ext cx="10663238" cy="1866079"/>
          </a:xfrm>
        </p:spPr>
        <p:txBody>
          <a:bodyPr/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nn-NO" dirty="0">
                <a:latin typeface="Port Lligat Sans"/>
                <a:ea typeface="Port Lligat Sans"/>
                <a:cs typeface="Port Lligat Sans"/>
                <a:sym typeface="Port Lligat Sans"/>
              </a:rPr>
              <a:t>IF AND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nn-NO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nn-NO" dirty="0">
                <a:latin typeface="Port Lligat Sans"/>
                <a:ea typeface="Port Lligat Sans"/>
                <a:cs typeface="Port Lligat Sans"/>
                <a:sym typeface="Port Lligat Sans"/>
              </a:rPr>
              <a:t>=IF(AND(Uji_Logika1;Uji_Logika2;...);KondisiTerpenuhi;KondisiTidakTerpenuhi))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/>
              <a:t>IF 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216FB5-D427-8C7F-1458-38B05483A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71" y="3714449"/>
            <a:ext cx="11025633" cy="186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48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764381" y="1775219"/>
            <a:ext cx="10663238" cy="1734123"/>
          </a:xfrm>
        </p:spPr>
        <p:txBody>
          <a:bodyPr/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nn-NO" dirty="0">
                <a:latin typeface="Port Lligat Sans"/>
                <a:ea typeface="Port Lligat Sans"/>
                <a:cs typeface="Port Lligat Sans"/>
                <a:sym typeface="Port Lligat Sans"/>
              </a:rPr>
              <a:t>IF OR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nn-NO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nn-NO" dirty="0">
                <a:latin typeface="Port Lligat Sans"/>
                <a:ea typeface="Port Lligat Sans"/>
                <a:cs typeface="Port Lligat Sans"/>
                <a:sym typeface="Port Lligat Sans"/>
              </a:rPr>
              <a:t>=IF(OR(Uji_Logika1;Uji_Logika2;...);KondisiTerpenuhi;KondisiTidakTerpenuhi))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/>
              <a:t>IF 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A29EA6-BC16-72A6-ACEF-26563D23D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90" y="3549683"/>
            <a:ext cx="11071220" cy="200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68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^0^ SURPRISEE ^0^</a:t>
            </a:r>
          </a:p>
        </p:txBody>
      </p:sp>
    </p:spTree>
    <p:extLst>
      <p:ext uri="{BB962C8B-B14F-4D97-AF65-F5344CB8AC3E}">
        <p14:creationId xmlns:p14="http://schemas.microsoft.com/office/powerpoint/2010/main" val="1876760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21C080-1295-B558-5631-AD26FC9B8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 </a:t>
            </a:r>
            <a:r>
              <a:rPr lang="en-US" dirty="0"/>
              <a:t>SHORT TEST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59486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AAFA2C-7458-DA81-7D10-E5DAD6D8C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027" y="318538"/>
            <a:ext cx="6887994" cy="786719"/>
          </a:xfrm>
        </p:spPr>
        <p:txBody>
          <a:bodyPr/>
          <a:lstStyle/>
          <a:p>
            <a:r>
              <a:rPr lang="en-US" dirty="0"/>
              <a:t>Short Test</a:t>
            </a:r>
            <a:endParaRPr lang="en-ID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E414088-8170-8D50-9FFA-F0DBDF30E7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55973" y="2205972"/>
            <a:ext cx="9680053" cy="3105616"/>
          </a:xfrm>
        </p:spPr>
        <p:txBody>
          <a:bodyPr>
            <a:normAutofit fontScale="92500"/>
          </a:bodyPr>
          <a:lstStyle/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3200" dirty="0" err="1">
                <a:latin typeface="Port Lligat Sans" panose="020B0604020202020204" charset="0"/>
                <a:ea typeface="Calibri"/>
                <a:cs typeface="Calibri"/>
                <a:sym typeface="Calibri"/>
              </a:rPr>
              <a:t>Sebutkan</a:t>
            </a:r>
            <a:r>
              <a:rPr lang="en-US" sz="3200" dirty="0">
                <a:latin typeface="Port Lligat Sans" panose="020B0604020202020204" charset="0"/>
                <a:ea typeface="Calibri"/>
                <a:cs typeface="Calibri"/>
                <a:sym typeface="Calibri"/>
              </a:rPr>
              <a:t> 4 </a:t>
            </a:r>
            <a:r>
              <a:rPr lang="en-US" sz="3200" dirty="0" err="1">
                <a:latin typeface="Port Lligat Sans" panose="020B0604020202020204" charset="0"/>
                <a:ea typeface="Calibri"/>
                <a:cs typeface="Calibri"/>
                <a:sym typeface="Calibri"/>
              </a:rPr>
              <a:t>fungsi</a:t>
            </a:r>
            <a:r>
              <a:rPr lang="en-US" sz="3200" dirty="0">
                <a:latin typeface="Port Lligat Sans" panose="020B0604020202020204" charset="0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Port Lligat Sans" panose="020B0604020202020204" charset="0"/>
                <a:ea typeface="Calibri"/>
                <a:cs typeface="Calibri"/>
                <a:sym typeface="Calibri"/>
              </a:rPr>
              <a:t>aritmatika</a:t>
            </a:r>
            <a:r>
              <a:rPr lang="en-US" sz="3200" dirty="0">
                <a:latin typeface="Port Lligat Sans" panose="020B0604020202020204" charset="0"/>
                <a:ea typeface="Calibri"/>
                <a:cs typeface="Calibri"/>
                <a:sym typeface="Calibri"/>
              </a:rPr>
              <a:t> excel yang </a:t>
            </a:r>
            <a:r>
              <a:rPr lang="en-US" sz="3200" dirty="0" err="1">
                <a:latin typeface="Port Lligat Sans" panose="020B0604020202020204" charset="0"/>
                <a:ea typeface="Calibri"/>
                <a:cs typeface="Calibri"/>
                <a:sym typeface="Calibri"/>
              </a:rPr>
              <a:t>sudah</a:t>
            </a:r>
            <a:r>
              <a:rPr lang="en-US" sz="3200" dirty="0">
                <a:latin typeface="Port Lligat Sans" panose="020B0604020202020204" charset="0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Port Lligat Sans" panose="020B0604020202020204" charset="0"/>
                <a:ea typeface="Calibri"/>
                <a:cs typeface="Calibri"/>
                <a:sym typeface="Calibri"/>
              </a:rPr>
              <a:t>dipelajari</a:t>
            </a:r>
            <a:r>
              <a:rPr lang="en-US" sz="3200" dirty="0">
                <a:latin typeface="Port Lligat Sans" panose="020B0604020202020204" charset="0"/>
                <a:ea typeface="Calibri"/>
                <a:cs typeface="Calibri"/>
                <a:sym typeface="Calibri"/>
              </a:rPr>
              <a:t>!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3200" dirty="0" err="1">
                <a:latin typeface="Port Lligat Sans" panose="020B0604020202020204" charset="0"/>
                <a:ea typeface="Calibri"/>
                <a:cs typeface="Calibri"/>
                <a:sym typeface="Calibri"/>
              </a:rPr>
              <a:t>Apa</a:t>
            </a:r>
            <a:r>
              <a:rPr lang="en-US" sz="3200" dirty="0">
                <a:latin typeface="Port Lligat Sans" panose="020B0604020202020204" charset="0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Port Lligat Sans" panose="020B0604020202020204" charset="0"/>
                <a:ea typeface="Calibri"/>
                <a:cs typeface="Calibri"/>
                <a:sym typeface="Calibri"/>
              </a:rPr>
              <a:t>perbedaan</a:t>
            </a:r>
            <a:r>
              <a:rPr lang="en-US" sz="3200" dirty="0">
                <a:latin typeface="Port Lligat Sans" panose="020B0604020202020204" charset="0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Port Lligat Sans" panose="020B0604020202020204" charset="0"/>
                <a:ea typeface="Calibri"/>
                <a:cs typeface="Calibri"/>
                <a:sym typeface="Calibri"/>
              </a:rPr>
              <a:t>fungsi</a:t>
            </a:r>
            <a:r>
              <a:rPr lang="en-US" sz="3200" dirty="0">
                <a:latin typeface="Port Lligat Sans" panose="020B0604020202020204" charset="0"/>
                <a:ea typeface="Calibri"/>
                <a:cs typeface="Calibri"/>
                <a:sym typeface="Calibri"/>
              </a:rPr>
              <a:t> COUNT dan COUNTBLANK?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3200" dirty="0" err="1">
                <a:latin typeface="Port Lligat Sans" panose="020B0604020202020204" charset="0"/>
              </a:rPr>
              <a:t>Apa</a:t>
            </a:r>
            <a:r>
              <a:rPr lang="en-US" sz="3200" dirty="0">
                <a:latin typeface="Port Lligat Sans" panose="020B0604020202020204" charset="0"/>
              </a:rPr>
              <a:t> </a:t>
            </a:r>
            <a:r>
              <a:rPr lang="en-US" sz="3200" dirty="0" err="1">
                <a:latin typeface="Port Lligat Sans" panose="020B0604020202020204" charset="0"/>
              </a:rPr>
              <a:t>perbedaan</a:t>
            </a:r>
            <a:r>
              <a:rPr lang="en-US" sz="3200" dirty="0">
                <a:latin typeface="Port Lligat Sans" panose="020B0604020202020204" charset="0"/>
              </a:rPr>
              <a:t> </a:t>
            </a:r>
            <a:r>
              <a:rPr lang="en-US" sz="3200" dirty="0" err="1">
                <a:latin typeface="Port Lligat Sans" panose="020B0604020202020204" charset="0"/>
              </a:rPr>
              <a:t>dari</a:t>
            </a:r>
            <a:r>
              <a:rPr lang="en-US" sz="3200" dirty="0">
                <a:latin typeface="Port Lligat Sans" panose="020B0604020202020204" charset="0"/>
              </a:rPr>
              <a:t> </a:t>
            </a:r>
            <a:r>
              <a:rPr lang="en-US" sz="3200" dirty="0" err="1">
                <a:latin typeface="Port Lligat Sans" panose="020B0604020202020204" charset="0"/>
              </a:rPr>
              <a:t>fungsi</a:t>
            </a:r>
            <a:r>
              <a:rPr lang="en-US" sz="3200" dirty="0">
                <a:latin typeface="Port Lligat Sans" panose="020B0604020202020204" charset="0"/>
              </a:rPr>
              <a:t> IF AND &amp; IF OR?</a:t>
            </a: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3200" dirty="0" err="1">
                <a:latin typeface="Port Lligat Sans" panose="020B0604020202020204" charset="0"/>
                <a:ea typeface="Calibri"/>
                <a:cs typeface="Calibri"/>
                <a:sym typeface="Calibri"/>
              </a:rPr>
              <a:t>Tuliskan</a:t>
            </a:r>
            <a:r>
              <a:rPr lang="en-US" sz="3200" dirty="0">
                <a:latin typeface="Port Lligat Sans" panose="020B0604020202020204" charset="0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Port Lligat Sans" panose="020B0604020202020204" charset="0"/>
                <a:ea typeface="Calibri"/>
                <a:cs typeface="Calibri"/>
                <a:sym typeface="Calibri"/>
              </a:rPr>
              <a:t>rumus</a:t>
            </a:r>
            <a:r>
              <a:rPr lang="en-US" sz="3200" dirty="0">
                <a:latin typeface="Port Lligat Sans" panose="020B0604020202020204" charset="0"/>
                <a:ea typeface="Calibri"/>
                <a:cs typeface="Calibri"/>
                <a:sym typeface="Calibri"/>
              </a:rPr>
              <a:t> IF Tunggal dan IF </a:t>
            </a:r>
            <a:r>
              <a:rPr lang="en-US" sz="3200" dirty="0" err="1">
                <a:latin typeface="Port Lligat Sans" panose="020B0604020202020204" charset="0"/>
                <a:ea typeface="Calibri"/>
                <a:cs typeface="Calibri"/>
                <a:sym typeface="Calibri"/>
              </a:rPr>
              <a:t>Bertingkat</a:t>
            </a:r>
            <a:r>
              <a:rPr lang="en-US" sz="3200" dirty="0">
                <a:latin typeface="Port Lligat Sans" panose="020B0604020202020204" charset="0"/>
                <a:ea typeface="Calibri"/>
                <a:cs typeface="Calibri"/>
                <a:sym typeface="Calibri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41862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8B2CA-691A-03F8-2C24-4C2B65CFF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4122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764381" y="1823119"/>
            <a:ext cx="10663238" cy="3752495"/>
          </a:xfrm>
        </p:spPr>
        <p:txBody>
          <a:bodyPr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Merupakan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perangkat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lunak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pengolah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angka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.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Biasanya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digunakan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untuk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bekerja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dengan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daftar data,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menghitung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angka-angka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,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membuat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laporan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, diagram,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grafik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, dan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sebagainya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. </a:t>
            </a: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Pada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pertemuan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ini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,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materi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yang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akan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dipelajari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adalah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:</a:t>
            </a:r>
          </a:p>
          <a:p>
            <a:pPr lvl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Fungsi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Aritmatika</a:t>
            </a:r>
            <a:endParaRPr lang="en-US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lvl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Fungsi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Count</a:t>
            </a:r>
          </a:p>
          <a:p>
            <a:pPr lvl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Fungsi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IF Tunggal dan IF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Bertingkat</a:t>
            </a:r>
            <a:endParaRPr lang="en-US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lvl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Fungsi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IF AND &amp; IF OR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/>
              <a:t>Microsoft Excel</a:t>
            </a:r>
          </a:p>
        </p:txBody>
      </p:sp>
    </p:spTree>
    <p:extLst>
      <p:ext uri="{BB962C8B-B14F-4D97-AF65-F5344CB8AC3E}">
        <p14:creationId xmlns:p14="http://schemas.microsoft.com/office/powerpoint/2010/main" val="3078832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Aritmatika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328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0785" y="1538250"/>
            <a:ext cx="7630430" cy="855326"/>
          </a:xfrm>
        </p:spPr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Aritmatika</a:t>
            </a:r>
            <a:endParaRPr lang="en-US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8F86E0DC-C77C-3470-F3A1-0E6C9E0CD3D1}"/>
              </a:ext>
            </a:extLst>
          </p:cNvPr>
          <p:cNvSpPr txBox="1">
            <a:spLocks/>
          </p:cNvSpPr>
          <p:nvPr/>
        </p:nvSpPr>
        <p:spPr>
          <a:xfrm>
            <a:off x="875891" y="2766706"/>
            <a:ext cx="10663238" cy="21683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3F0202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Aritmatika</a:t>
            </a:r>
            <a:r>
              <a:rPr lang="en-US" dirty="0">
                <a:solidFill>
                  <a:srgbClr val="3F0202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solidFill>
                  <a:srgbClr val="3F0202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adalah</a:t>
            </a:r>
            <a:r>
              <a:rPr lang="en-US" dirty="0">
                <a:solidFill>
                  <a:srgbClr val="3F0202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solidFill>
                  <a:srgbClr val="3F0202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bagian</a:t>
            </a:r>
            <a:r>
              <a:rPr lang="en-US" dirty="0">
                <a:solidFill>
                  <a:srgbClr val="3F0202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solidFill>
                  <a:srgbClr val="3F0202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dari</a:t>
            </a:r>
            <a:r>
              <a:rPr lang="en-US" dirty="0">
                <a:solidFill>
                  <a:srgbClr val="3F0202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solidFill>
                  <a:srgbClr val="3F0202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matematika</a:t>
            </a:r>
            <a:r>
              <a:rPr lang="en-US" dirty="0">
                <a:solidFill>
                  <a:srgbClr val="3F0202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yang </a:t>
            </a:r>
            <a:r>
              <a:rPr lang="en-US" dirty="0" err="1">
                <a:solidFill>
                  <a:srgbClr val="3F0202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mempelajari</a:t>
            </a:r>
            <a:r>
              <a:rPr lang="en-US" dirty="0">
                <a:solidFill>
                  <a:srgbClr val="3F0202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solidFill>
                  <a:srgbClr val="3F0202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tentang</a:t>
            </a:r>
            <a:r>
              <a:rPr lang="en-US" dirty="0">
                <a:solidFill>
                  <a:srgbClr val="3F0202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solidFill>
                  <a:srgbClr val="3F0202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operasi</a:t>
            </a:r>
            <a:r>
              <a:rPr lang="en-US" dirty="0">
                <a:solidFill>
                  <a:srgbClr val="3F0202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solidFill>
                  <a:srgbClr val="3F0202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dasar</a:t>
            </a:r>
            <a:r>
              <a:rPr lang="en-US" dirty="0">
                <a:solidFill>
                  <a:srgbClr val="3F0202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solidFill>
                  <a:srgbClr val="3F0202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bilangan</a:t>
            </a:r>
            <a:r>
              <a:rPr lang="en-US" dirty="0">
                <a:solidFill>
                  <a:srgbClr val="3F0202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(</a:t>
            </a:r>
            <a:r>
              <a:rPr lang="en-US" dirty="0" err="1">
                <a:solidFill>
                  <a:srgbClr val="3F0202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penjumlahan</a:t>
            </a:r>
            <a:r>
              <a:rPr lang="en-US" dirty="0">
                <a:solidFill>
                  <a:srgbClr val="3F0202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, </a:t>
            </a:r>
            <a:r>
              <a:rPr lang="en-US" dirty="0" err="1">
                <a:solidFill>
                  <a:srgbClr val="3F0202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pengurangan</a:t>
            </a:r>
            <a:r>
              <a:rPr lang="en-US" dirty="0">
                <a:solidFill>
                  <a:srgbClr val="3F0202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, </a:t>
            </a:r>
            <a:r>
              <a:rPr lang="en-US" dirty="0" err="1">
                <a:solidFill>
                  <a:srgbClr val="3F0202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perkalian</a:t>
            </a:r>
            <a:r>
              <a:rPr lang="en-US" dirty="0">
                <a:solidFill>
                  <a:srgbClr val="3F0202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, dan </a:t>
            </a:r>
            <a:r>
              <a:rPr lang="en-US" dirty="0" err="1">
                <a:solidFill>
                  <a:srgbClr val="3F0202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pembagian</a:t>
            </a:r>
            <a:r>
              <a:rPr lang="en-US" dirty="0">
                <a:solidFill>
                  <a:srgbClr val="3F0202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)</a:t>
            </a:r>
            <a:endParaRPr lang="en-US" dirty="0">
              <a:solidFill>
                <a:srgbClr val="3F02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993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665" y="436556"/>
            <a:ext cx="9182669" cy="855326"/>
          </a:xfrm>
        </p:spPr>
        <p:txBody>
          <a:bodyPr/>
          <a:lstStyle/>
          <a:p>
            <a:r>
              <a:rPr lang="en-US" dirty="0" err="1"/>
              <a:t>Lambang</a:t>
            </a:r>
            <a:r>
              <a:rPr lang="en-US" dirty="0"/>
              <a:t> – </a:t>
            </a:r>
            <a:r>
              <a:rPr lang="en-US" dirty="0" err="1"/>
              <a:t>Lambang</a:t>
            </a:r>
            <a:r>
              <a:rPr lang="en-US" dirty="0"/>
              <a:t> di Excel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7D9462D-62AA-9E82-82CE-1DF34C00B973}"/>
              </a:ext>
            </a:extLst>
          </p:cNvPr>
          <p:cNvSpPr txBox="1">
            <a:spLocks/>
          </p:cNvSpPr>
          <p:nvPr/>
        </p:nvSpPr>
        <p:spPr>
          <a:xfrm>
            <a:off x="786683" y="1622401"/>
            <a:ext cx="10663238" cy="10985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Clr>
                <a:schemeClr val="dk1"/>
              </a:buClr>
              <a:buSzPts val="2800"/>
              <a:buFont typeface="Arial" panose="020B0604020202020204" pitchFamily="34" charset="0"/>
              <a:buNone/>
            </a:pPr>
            <a:r>
              <a:rPr lang="nn-NO" dirty="0">
                <a:solidFill>
                  <a:srgbClr val="3F0202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Lambang yang biasa digunakan untuk perhitungan di Microsoft Excel pada umumnya </a:t>
            </a:r>
          </a:p>
          <a:p>
            <a:pPr algn="just">
              <a:spcBef>
                <a:spcPts val="0"/>
              </a:spcBef>
              <a:buClr>
                <a:schemeClr val="dk1"/>
              </a:buClr>
              <a:buSzPts val="2800"/>
            </a:pPr>
            <a:endParaRPr lang="en-US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algn="just">
              <a:spcBef>
                <a:spcPts val="0"/>
              </a:spcBef>
              <a:buClr>
                <a:schemeClr val="dk1"/>
              </a:buClr>
              <a:buSzPts val="2800"/>
            </a:pPr>
            <a:endParaRPr lang="en-US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5" name="Google Shape;563;p4">
            <a:extLst>
              <a:ext uri="{FF2B5EF4-FFF2-40B4-BE49-F238E27FC236}">
                <a16:creationId xmlns:a16="http://schemas.microsoft.com/office/drawing/2014/main" id="{48E7B1DB-C5CB-27F9-0BFA-ADFF847C57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5589295"/>
              </p:ext>
            </p:extLst>
          </p:nvPr>
        </p:nvGraphicFramePr>
        <p:xfrm>
          <a:off x="4100820" y="2720897"/>
          <a:ext cx="3990359" cy="314298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494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5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26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5080" marR="0" lvl="0" indent="-508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solidFill>
                            <a:schemeClr val="bg1"/>
                          </a:solidFill>
                          <a:latin typeface="Port Lligat Sans" panose="020B0604020202020204" charset="0"/>
                        </a:rPr>
                        <a:t>Simbol</a:t>
                      </a:r>
                      <a:r>
                        <a:rPr lang="en-US" sz="2400" u="none" strike="noStrike" cap="none" dirty="0">
                          <a:solidFill>
                            <a:schemeClr val="bg1"/>
                          </a:solidFill>
                          <a:latin typeface="Port Lligat Sans" panose="020B0604020202020204" charset="0"/>
                        </a:rPr>
                        <a:t> </a:t>
                      </a:r>
                      <a:endParaRPr sz="2400" u="none" strike="noStrike" cap="none" dirty="0">
                        <a:solidFill>
                          <a:schemeClr val="bg1"/>
                        </a:solidFill>
                        <a:latin typeface="Port Lligat Sans" panose="020B060402020202020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00" marR="73025" marT="10800" marB="0">
                    <a:solidFill>
                      <a:srgbClr val="6F010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5715" marR="0" lvl="0" indent="-5715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solidFill>
                            <a:schemeClr val="bg1"/>
                          </a:solidFill>
                          <a:latin typeface="Port Lligat Sans" panose="020B0604020202020204" charset="0"/>
                        </a:rPr>
                        <a:t>Keterangan</a:t>
                      </a:r>
                      <a:r>
                        <a:rPr lang="en-US" sz="2400" u="none" strike="noStrike" cap="none" dirty="0">
                          <a:solidFill>
                            <a:schemeClr val="bg1"/>
                          </a:solidFill>
                          <a:latin typeface="Port Lligat Sans" panose="020B0604020202020204" charset="0"/>
                        </a:rPr>
                        <a:t> </a:t>
                      </a:r>
                      <a:endParaRPr sz="2400" u="none" strike="noStrike" cap="none" dirty="0">
                        <a:solidFill>
                          <a:schemeClr val="bg1"/>
                        </a:solidFill>
                        <a:latin typeface="Port Lligat Sans" panose="020B060402020202020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00" marR="73025" marT="10800" marB="0">
                    <a:solidFill>
                      <a:srgbClr val="6F01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5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3810" marR="0" lvl="0" indent="-381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bg1"/>
                          </a:solidFill>
                          <a:latin typeface="Port Lligat Sans" panose="020B0604020202020204" charset="0"/>
                        </a:rPr>
                        <a:t>+ </a:t>
                      </a:r>
                      <a:endParaRPr sz="2400" u="none" strike="noStrike" cap="none" dirty="0">
                        <a:solidFill>
                          <a:schemeClr val="bg1"/>
                        </a:solidFill>
                        <a:latin typeface="Port Lligat Sans" panose="020B060402020202020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00" marR="73025" marT="10800" marB="0">
                    <a:solidFill>
                      <a:srgbClr val="6F010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20345" marR="0" lvl="0" indent="-635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Port Lligat Sans" panose="020B0604020202020204" charset="0"/>
                        </a:rPr>
                        <a:t>Penambahan</a:t>
                      </a:r>
                      <a:r>
                        <a:rPr lang="en-US" sz="2400" u="none" strike="noStrike" cap="none" dirty="0">
                          <a:latin typeface="Port Lligat Sans" panose="020B0604020202020204" charset="0"/>
                        </a:rPr>
                        <a:t> </a:t>
                      </a:r>
                      <a:endParaRPr sz="2400" u="none" strike="noStrike" cap="none" dirty="0">
                        <a:solidFill>
                          <a:srgbClr val="000000"/>
                        </a:solidFill>
                        <a:latin typeface="Port Lligat Sans" panose="020B060402020202020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00" marR="73025" marT="10800" marB="0">
                    <a:solidFill>
                      <a:srgbClr val="F4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3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350" marR="0" lvl="0" indent="-635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bg1"/>
                          </a:solidFill>
                          <a:latin typeface="Port Lligat Sans" panose="020B0604020202020204" charset="0"/>
                        </a:rPr>
                        <a:t>_ </a:t>
                      </a:r>
                      <a:endParaRPr sz="2400" u="none" strike="noStrike" cap="none" dirty="0">
                        <a:solidFill>
                          <a:schemeClr val="bg1"/>
                        </a:solidFill>
                        <a:latin typeface="Port Lligat Sans" panose="020B060402020202020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00" marR="73025" marT="10800" marB="0">
                    <a:solidFill>
                      <a:srgbClr val="6F010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20345" marR="0" lvl="0" indent="-635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Port Lligat Sans" panose="020B0604020202020204" charset="0"/>
                        </a:rPr>
                        <a:t>Pengurangan</a:t>
                      </a:r>
                      <a:r>
                        <a:rPr lang="en-US" sz="2400" u="none" strike="noStrike" cap="none" dirty="0">
                          <a:latin typeface="Port Lligat Sans" panose="020B0604020202020204" charset="0"/>
                        </a:rPr>
                        <a:t> </a:t>
                      </a:r>
                      <a:endParaRPr sz="2400" u="none" strike="noStrike" cap="none" dirty="0">
                        <a:solidFill>
                          <a:srgbClr val="000000"/>
                        </a:solidFill>
                        <a:latin typeface="Port Lligat Sans" panose="020B060402020202020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00" marR="73025" marT="10800" marB="0">
                    <a:solidFill>
                      <a:srgbClr val="F4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13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350" marR="0" lvl="0" indent="-635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bg1"/>
                          </a:solidFill>
                          <a:latin typeface="Port Lligat Sans" panose="020B0604020202020204" charset="0"/>
                        </a:rPr>
                        <a:t>* </a:t>
                      </a:r>
                      <a:endParaRPr sz="2400" u="none" strike="noStrike" cap="none" dirty="0">
                        <a:solidFill>
                          <a:schemeClr val="bg1"/>
                        </a:solidFill>
                        <a:latin typeface="Port Lligat Sans" panose="020B060402020202020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00" marR="73025" marT="10800" marB="0">
                    <a:solidFill>
                      <a:srgbClr val="6F010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20345" marR="0" lvl="0" indent="-635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Port Lligat Sans" panose="020B0604020202020204" charset="0"/>
                        </a:rPr>
                        <a:t>Perkalian</a:t>
                      </a:r>
                      <a:r>
                        <a:rPr lang="en-US" sz="2400" u="none" strike="noStrike" cap="none" dirty="0">
                          <a:latin typeface="Port Lligat Sans" panose="020B0604020202020204" charset="0"/>
                        </a:rPr>
                        <a:t> </a:t>
                      </a:r>
                      <a:endParaRPr sz="2400" u="none" strike="noStrike" cap="none" dirty="0">
                        <a:solidFill>
                          <a:srgbClr val="000000"/>
                        </a:solidFill>
                        <a:latin typeface="Port Lligat Sans" panose="020B060402020202020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00" marR="73025" marT="10800" marB="0">
                    <a:solidFill>
                      <a:srgbClr val="F4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6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3175" marR="0" lvl="0" indent="-3175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bg1"/>
                          </a:solidFill>
                          <a:latin typeface="Port Lligat Sans" panose="020B0604020202020204" charset="0"/>
                        </a:rPr>
                        <a:t>/ </a:t>
                      </a:r>
                      <a:endParaRPr sz="2400" u="none" strike="noStrike" cap="none" dirty="0">
                        <a:solidFill>
                          <a:schemeClr val="bg1"/>
                        </a:solidFill>
                        <a:latin typeface="Port Lligat Sans" panose="020B060402020202020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00" marR="73025" marT="10800" marB="0">
                    <a:solidFill>
                      <a:srgbClr val="6F010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20345" marR="0" lvl="0" indent="-635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Port Lligat Sans" panose="020B0604020202020204" charset="0"/>
                        </a:rPr>
                        <a:t>Pembagian</a:t>
                      </a:r>
                      <a:r>
                        <a:rPr lang="en-US" sz="2400" u="none" strike="noStrike" cap="none" dirty="0">
                          <a:latin typeface="Port Lligat Sans" panose="020B0604020202020204" charset="0"/>
                        </a:rPr>
                        <a:t> </a:t>
                      </a:r>
                      <a:endParaRPr sz="2400" u="none" strike="noStrike" cap="none" dirty="0">
                        <a:solidFill>
                          <a:srgbClr val="000000"/>
                        </a:solidFill>
                        <a:latin typeface="Port Lligat Sans" panose="020B060402020202020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00" marR="73025" marT="10800" marB="0">
                    <a:solidFill>
                      <a:srgbClr val="F4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75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620" marR="0" lvl="0" indent="-635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bg1"/>
                          </a:solidFill>
                          <a:latin typeface="Port Lligat Sans" panose="020B0604020202020204" charset="0"/>
                        </a:rPr>
                        <a:t>^ </a:t>
                      </a:r>
                      <a:endParaRPr sz="2400" u="none" strike="noStrike" cap="none" dirty="0">
                        <a:solidFill>
                          <a:schemeClr val="bg1"/>
                        </a:solidFill>
                        <a:latin typeface="Port Lligat Sans" panose="020B060402020202020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00" marR="73025" marT="10800" marB="0">
                    <a:solidFill>
                      <a:srgbClr val="6F010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20345" marR="0" lvl="0" indent="-635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latin typeface="Port Lligat Sans" panose="020B0604020202020204" charset="0"/>
                        </a:rPr>
                        <a:t>Kuadrat</a:t>
                      </a:r>
                      <a:r>
                        <a:rPr lang="en-US" sz="2400" u="none" strike="noStrike" cap="none" dirty="0">
                          <a:latin typeface="Port Lligat Sans" panose="020B0604020202020204" charset="0"/>
                        </a:rPr>
                        <a:t> </a:t>
                      </a:r>
                      <a:endParaRPr sz="2400" u="none" strike="noStrike" cap="none" dirty="0">
                        <a:solidFill>
                          <a:srgbClr val="000000"/>
                        </a:solidFill>
                        <a:latin typeface="Port Lligat Sans" panose="020B060402020202020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7300" marR="73025" marT="10800" marB="0">
                    <a:solidFill>
                      <a:srgbClr val="F4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788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875891" y="1583367"/>
            <a:ext cx="10663238" cy="1845634"/>
          </a:xfrm>
        </p:spPr>
        <p:txBody>
          <a:bodyPr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Sum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digunakan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untuk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menjumlahkan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nilai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pada sel.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Menggunakan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rumus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: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=SUM(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Sel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Asal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: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Sel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Tujuan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/>
              <a:t>SUM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A3388-5B0C-EF53-A973-85E430B8B1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45"/>
          <a:stretch/>
        </p:blipFill>
        <p:spPr>
          <a:xfrm>
            <a:off x="1018292" y="3281083"/>
            <a:ext cx="10155415" cy="263562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E5B924-2290-0585-9033-4780DAA639C6}"/>
              </a:ext>
            </a:extLst>
          </p:cNvPr>
          <p:cNvCxnSpPr/>
          <p:nvPr/>
        </p:nvCxnSpPr>
        <p:spPr>
          <a:xfrm>
            <a:off x="9654988" y="4625788"/>
            <a:ext cx="13447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125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875891" y="1583367"/>
            <a:ext cx="10663238" cy="1845634"/>
          </a:xfrm>
        </p:spPr>
        <p:txBody>
          <a:bodyPr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Average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digunakan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untuk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mencari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nilai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rata-rata sel.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Mengunakan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rumus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=AVERAGE(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Sel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Asal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: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Sel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US" dirty="0" err="1">
                <a:latin typeface="Port Lligat Sans"/>
                <a:ea typeface="Port Lligat Sans"/>
                <a:cs typeface="Port Lligat Sans"/>
                <a:sym typeface="Port Lligat Sans"/>
              </a:rPr>
              <a:t>Tujuan</a:t>
            </a:r>
            <a:r>
              <a:rPr lang="en-US" dirty="0">
                <a:latin typeface="Port Lligat Sans"/>
                <a:ea typeface="Port Lligat Sans"/>
                <a:cs typeface="Port Lligat Sans"/>
                <a:sym typeface="Port Lligat Sans"/>
              </a:rP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/>
              <a:t>AVERAGE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9689B-4F38-079F-9483-A6CA71471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30" y="3281082"/>
            <a:ext cx="10382540" cy="251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61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764381" y="1694876"/>
            <a:ext cx="10663238" cy="4523757"/>
          </a:xfrm>
        </p:spPr>
        <p:txBody>
          <a:bodyPr/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a-DK" dirty="0">
                <a:latin typeface="Port Lligat Sans"/>
                <a:ea typeface="Port Lligat Sans"/>
                <a:cs typeface="Port Lligat Sans"/>
                <a:sym typeface="Port Lligat Sans"/>
              </a:rPr>
              <a:t>Min digunakan untuk mencari nilai terendah dari sel.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da-DK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a-DK" dirty="0">
                <a:latin typeface="Port Lligat Sans"/>
                <a:ea typeface="Port Lligat Sans"/>
                <a:cs typeface="Port Lligat Sans"/>
                <a:sym typeface="Port Lligat Sans"/>
              </a:rPr>
              <a:t>Menggunakan rumus: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a-DK" dirty="0">
                <a:latin typeface="Port Lligat Sans"/>
                <a:ea typeface="Port Lligat Sans"/>
                <a:cs typeface="Port Lligat Sans"/>
                <a:sym typeface="Port Lligat Sans"/>
              </a:rPr>
              <a:t>=MIN(Sel Asal : Sel Tujuan)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/>
              <a:t>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CCA2F1-DBED-11B7-7EAA-EC64B2BCA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08" y="3267635"/>
            <a:ext cx="10261983" cy="224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35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1824</TotalTime>
  <Words>488</Words>
  <Application>Microsoft Office PowerPoint</Application>
  <PresentationFormat>Widescreen</PresentationFormat>
  <Paragraphs>103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Product Sans</vt:lpstr>
      <vt:lpstr>Helvetica Rounded</vt:lpstr>
      <vt:lpstr>Port Lligat Sans</vt:lpstr>
      <vt:lpstr>Helvetica Light</vt:lpstr>
      <vt:lpstr>Arial</vt:lpstr>
      <vt:lpstr>Calibri</vt:lpstr>
      <vt:lpstr>Calibri Light</vt:lpstr>
      <vt:lpstr>Office Theme</vt:lpstr>
      <vt:lpstr>Pengantar  Ilmu Komputer</vt:lpstr>
      <vt:lpstr>Microsoft Excel</vt:lpstr>
      <vt:lpstr>Microsoft Excel</vt:lpstr>
      <vt:lpstr>Fungsi Aritmatika</vt:lpstr>
      <vt:lpstr>Fungsi Aritmatika</vt:lpstr>
      <vt:lpstr>Lambang – Lambang di Excel</vt:lpstr>
      <vt:lpstr>SUM</vt:lpstr>
      <vt:lpstr>AVERAGE</vt:lpstr>
      <vt:lpstr>MIN</vt:lpstr>
      <vt:lpstr>MAX</vt:lpstr>
      <vt:lpstr>RANK</vt:lpstr>
      <vt:lpstr>Fungsi Count</vt:lpstr>
      <vt:lpstr>COUNT</vt:lpstr>
      <vt:lpstr>COUNTBLANK</vt:lpstr>
      <vt:lpstr>Fungsi IF</vt:lpstr>
      <vt:lpstr>Fungsi IF</vt:lpstr>
      <vt:lpstr>IF Tunggal &amp; IF Bertingkat</vt:lpstr>
      <vt:lpstr>IF Tunggal</vt:lpstr>
      <vt:lpstr>IF Ganda (Bertingkat)</vt:lpstr>
      <vt:lpstr>IF AND &amp; IF OR</vt:lpstr>
      <vt:lpstr>IF AND &amp; IF OR</vt:lpstr>
      <vt:lpstr>IF AND</vt:lpstr>
      <vt:lpstr>IF OR</vt:lpstr>
      <vt:lpstr>^0^ SURPRISEE ^0^</vt:lpstr>
      <vt:lpstr> SHORT TEST </vt:lpstr>
      <vt:lpstr>Short Test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bayufadayan@gmail.com</dc:creator>
  <cp:lastModifiedBy>Calvin Febryand</cp:lastModifiedBy>
  <cp:revision>75</cp:revision>
  <dcterms:created xsi:type="dcterms:W3CDTF">2022-09-17T01:23:29Z</dcterms:created>
  <dcterms:modified xsi:type="dcterms:W3CDTF">2023-10-08T08:50:32Z</dcterms:modified>
</cp:coreProperties>
</file>